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61" r:id="rId3"/>
    <p:sldId id="263" r:id="rId4"/>
    <p:sldId id="267" r:id="rId5"/>
    <p:sldId id="284" r:id="rId6"/>
    <p:sldId id="259" r:id="rId7"/>
    <p:sldId id="272" r:id="rId8"/>
    <p:sldId id="281" r:id="rId9"/>
    <p:sldId id="280" r:id="rId10"/>
    <p:sldId id="264" r:id="rId11"/>
    <p:sldId id="260" r:id="rId12"/>
    <p:sldId id="268" r:id="rId13"/>
    <p:sldId id="269" r:id="rId14"/>
    <p:sldId id="277" r:id="rId15"/>
    <p:sldId id="273" r:id="rId16"/>
    <p:sldId id="276" r:id="rId17"/>
    <p:sldId id="274" r:id="rId18"/>
    <p:sldId id="278" r:id="rId19"/>
    <p:sldId id="285" r:id="rId20"/>
    <p:sldId id="286" r:id="rId21"/>
    <p:sldId id="287" r:id="rId22"/>
    <p:sldId id="288" r:id="rId23"/>
    <p:sldId id="289" r:id="rId24"/>
    <p:sldId id="290" r:id="rId25"/>
    <p:sldId id="294" r:id="rId26"/>
    <p:sldId id="295" r:id="rId27"/>
    <p:sldId id="291" r:id="rId28"/>
    <p:sldId id="292" r:id="rId29"/>
    <p:sldId id="262" r:id="rId30"/>
    <p:sldId id="265" r:id="rId31"/>
    <p:sldId id="270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1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88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8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7E9F78-B61B-49A0-9CDC-0B3C3F7922D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_SdbwqQ5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4.png"/><Relationship Id="rId5" Type="http://schemas.openxmlformats.org/officeDocument/2006/relationships/image" Target="../media/image13.jpe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6" y="1380068"/>
            <a:ext cx="9282337" cy="2616199"/>
          </a:xfrm>
        </p:spPr>
        <p:txBody>
          <a:bodyPr/>
          <a:lstStyle/>
          <a:p>
            <a:r>
              <a:rPr lang="en-US" b="1" dirty="0" err="1"/>
              <a:t>IoT</a:t>
            </a:r>
            <a:r>
              <a:rPr lang="en-US" b="1" dirty="0"/>
              <a:t> Unleashed</a:t>
            </a:r>
            <a:br>
              <a:rPr lang="en-US" dirty="0"/>
            </a:br>
            <a:r>
              <a:rPr lang="en-US" sz="3200" dirty="0"/>
              <a:t>Temperature Monitor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2654" y="4764753"/>
            <a:ext cx="6987645" cy="138853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Presenter ::</a:t>
            </a:r>
          </a:p>
          <a:p>
            <a:r>
              <a:rPr lang="en-US" dirty="0"/>
              <a:t>Sudhanshu Gupta</a:t>
            </a:r>
          </a:p>
        </p:txBody>
      </p:sp>
    </p:spTree>
    <p:extLst>
      <p:ext uri="{BB962C8B-B14F-4D97-AF65-F5344CB8AC3E}">
        <p14:creationId xmlns:p14="http://schemas.microsoft.com/office/powerpoint/2010/main" val="18440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0" y="1011765"/>
            <a:ext cx="4604261" cy="4546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Cloud / Backend</a:t>
            </a:r>
          </a:p>
        </p:txBody>
      </p:sp>
    </p:spTree>
    <p:extLst>
      <p:ext uri="{BB962C8B-B14F-4D97-AF65-F5344CB8AC3E}">
        <p14:creationId xmlns:p14="http://schemas.microsoft.com/office/powerpoint/2010/main" val="64269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6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536524"/>
            <a:ext cx="4774321" cy="3497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415612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Python</a:t>
            </a:r>
          </a:p>
        </p:txBody>
      </p:sp>
    </p:spTree>
    <p:extLst>
      <p:ext uri="{BB962C8B-B14F-4D97-AF65-F5344CB8AC3E}">
        <p14:creationId xmlns:p14="http://schemas.microsoft.com/office/powerpoint/2010/main" val="153312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20639" y="4375740"/>
            <a:ext cx="4345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HTML / CSS </a:t>
            </a:r>
          </a:p>
          <a:p>
            <a:r>
              <a:rPr lang="en-US" sz="3200" b="1" u="sng" dirty="0"/>
              <a:t>Welcome Page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905" y="210639"/>
            <a:ext cx="7410450" cy="30384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10520516" y="30391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index.html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24" y="1104746"/>
            <a:ext cx="3371850" cy="5553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9"/>
          <p:cNvSpPr/>
          <p:nvPr/>
        </p:nvSpPr>
        <p:spPr>
          <a:xfrm>
            <a:off x="2895599" y="56299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2753049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3066" y="2782669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Push Temperature Data</a:t>
            </a:r>
          </a:p>
          <a:p>
            <a:r>
              <a:rPr lang="en-US" b="1" u="sng" dirty="0"/>
              <a:t> To Cloud Server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80" y="186816"/>
            <a:ext cx="7526453" cy="64942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9645144" y="1729877"/>
            <a:ext cx="2192695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temperature_records.php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4978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083" y="4782716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RSS Feed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009" y="223488"/>
            <a:ext cx="9094523" cy="6475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877726" y="576995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temperature_monitor_rssfeed.php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2730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3463" y="495852"/>
            <a:ext cx="644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Temperature Posting Script To The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678" y="2126054"/>
            <a:ext cx="9972675" cy="3267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667895" y="5183190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iotconnectvars.php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3560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1154" y="3449170"/>
            <a:ext cx="4016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 u="sng"/>
            </a:lvl1pPr>
          </a:lstStyle>
          <a:p>
            <a:r>
              <a:rPr lang="en-US" dirty="0"/>
              <a:t>Temp DB Table Structure</a:t>
            </a:r>
          </a:p>
        </p:txBody>
      </p:sp>
      <p:pic>
        <p:nvPicPr>
          <p:cNvPr id="3" name="Picture 2" descr="Screen Shot 2017-05-22 at 9.13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4195237"/>
            <a:ext cx="10326735" cy="23340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96446" y="1271578"/>
            <a:ext cx="359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DB Connection Helper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57" y="871201"/>
            <a:ext cx="5257800" cy="1323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2359742" y="3061416"/>
            <a:ext cx="7806813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4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3" name="Rectangle 2"/>
          <p:cNvSpPr/>
          <p:nvPr/>
        </p:nvSpPr>
        <p:spPr>
          <a:xfrm>
            <a:off x="2833250" y="191005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1) RSS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33250" y="2429919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9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776" y="182608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1) RSS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8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726" y="2883159"/>
            <a:ext cx="200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Demo </a:t>
            </a:r>
          </a:p>
          <a:p>
            <a:r>
              <a:rPr lang="en-US" sz="3600" b="1" u="sng" dirty="0"/>
              <a:t>Video</a:t>
            </a:r>
          </a:p>
        </p:txBody>
      </p:sp>
      <p:pic>
        <p:nvPicPr>
          <p:cNvPr id="5" name="Ge_SdbwqQ5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5852" y="619855"/>
            <a:ext cx="6401641" cy="4801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3946849" y="2043404"/>
            <a:ext cx="18661" cy="33776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6939" y="1658130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83287" y="2286133"/>
            <a:ext cx="9392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/>
              </a:rPr>
              <a:t>Creating the Android Application and Connecting it to the Server</a:t>
            </a:r>
            <a:endParaRPr lang="en-US" b="1" dirty="0">
              <a:solidFill>
                <a:srgbClr val="F97352"/>
              </a:solidFill>
              <a:latin typeface="Open Sans"/>
            </a:endParaRPr>
          </a:p>
          <a:p>
            <a:pPr fontAlgn="base"/>
            <a:r>
              <a:rPr lang="en-US" b="1" dirty="0">
                <a:solidFill>
                  <a:srgbClr val="444444"/>
                </a:solidFill>
                <a:latin typeface="Open Sans"/>
              </a:rPr>
              <a:t>Objectives</a:t>
            </a:r>
            <a:r>
              <a:rPr lang="en-US" dirty="0">
                <a:solidFill>
                  <a:srgbClr val="444444"/>
                </a:solidFill>
                <a:latin typeface="Open Sans"/>
              </a:rPr>
              <a:t>:</a:t>
            </a:r>
            <a:br>
              <a:rPr lang="en-US" dirty="0">
                <a:solidFill>
                  <a:srgbClr val="444444"/>
                </a:solidFill>
                <a:latin typeface="Open Sans"/>
              </a:rPr>
            </a:br>
            <a:r>
              <a:rPr lang="en-US" dirty="0">
                <a:solidFill>
                  <a:srgbClr val="444444"/>
                </a:solidFill>
                <a:latin typeface="Open Sans"/>
              </a:rPr>
              <a:t>1. Receive the temperature readings on your Android device.</a:t>
            </a:r>
            <a:br>
              <a:rPr lang="en-US" dirty="0">
                <a:solidFill>
                  <a:srgbClr val="444444"/>
                </a:solidFill>
                <a:latin typeface="Open Sans"/>
              </a:rPr>
            </a:br>
            <a:r>
              <a:rPr lang="en-US" dirty="0">
                <a:solidFill>
                  <a:srgbClr val="444444"/>
                </a:solidFill>
                <a:latin typeface="Open Sans"/>
              </a:rPr>
              <a:t>2. Display the database of the temperature readings sent by the Pi.</a:t>
            </a:r>
            <a:endParaRPr lang="en-US" b="0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3287" y="3745133"/>
            <a:ext cx="92988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/>
              </a:rPr>
              <a:t>Structural Flow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:</a:t>
            </a:r>
            <a:endParaRPr lang="en-US" b="1" dirty="0">
              <a:solidFill>
                <a:srgbClr val="F97352"/>
              </a:solidFill>
              <a:latin typeface="Open Sans"/>
            </a:endParaRPr>
          </a:p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444444"/>
                </a:solidFill>
                <a:latin typeface="Open Sans"/>
              </a:rPr>
              <a:t>To receive the temperature readings on your Android device, we need our Android app to receive data from the cloud server.</a:t>
            </a:r>
          </a:p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444444"/>
                </a:solidFill>
                <a:latin typeface="Open Sans"/>
              </a:rPr>
              <a:t>For this, we will use Google Cloud Messaging, HTTP Protocol (Downstream messaging).</a:t>
            </a:r>
            <a:endParaRPr lang="en-US" b="0" i="0" dirty="0">
              <a:solidFill>
                <a:srgbClr val="444444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9926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6939" y="1658130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83287" y="2228757"/>
            <a:ext cx="7871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44444"/>
                </a:solidFill>
                <a:latin typeface="Open Sans"/>
              </a:rPr>
              <a:t>Directional flow </a:t>
            </a:r>
            <a:r>
              <a:rPr lang="en-US" dirty="0">
                <a:solidFill>
                  <a:srgbClr val="444444"/>
                </a:solidFill>
                <a:latin typeface="Open Sans"/>
              </a:rPr>
              <a:t>of data in </a:t>
            </a:r>
            <a:r>
              <a:rPr lang="en-US" b="1" dirty="0">
                <a:solidFill>
                  <a:srgbClr val="444444"/>
                </a:solidFill>
                <a:latin typeface="Open Sans"/>
              </a:rPr>
              <a:t>GCM Downstream messaging</a:t>
            </a:r>
            <a:r>
              <a:rPr lang="en-US" dirty="0">
                <a:solidFill>
                  <a:srgbClr val="444444"/>
                </a:solidFill>
                <a:latin typeface="Open Sans"/>
              </a:rPr>
              <a:t>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29113" y="3067319"/>
            <a:ext cx="4194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Web Server–&gt;Google Cloud Messaging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29113" y="3536502"/>
            <a:ext cx="8434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(The web application will connect to the Google cloud messaging API URL and send a notification message to GCM server to push it to the registered Android device).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64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6939" y="1658130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31911" y="2481656"/>
            <a:ext cx="721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First of all, you’ll have to create a Google API key for your application.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2089" y="3168075"/>
            <a:ext cx="9260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Go to </a:t>
            </a:r>
            <a:r>
              <a:rPr lang="en-US" dirty="0">
                <a:solidFill>
                  <a:srgbClr val="F97352"/>
                </a:solidFill>
                <a:latin typeface="Open Sans"/>
                <a:hlinkClick r:id="rId2"/>
              </a:rPr>
              <a:t>Google’s Developer Console</a:t>
            </a:r>
            <a:r>
              <a:rPr lang="en-US" dirty="0">
                <a:solidFill>
                  <a:srgbClr val="F97352"/>
                </a:solidFill>
                <a:latin typeface="Open Sans"/>
              </a:rPr>
              <a:t> (https://console.developers.google.com)</a:t>
            </a:r>
            <a:r>
              <a:rPr lang="en-US" dirty="0">
                <a:solidFill>
                  <a:srgbClr val="444444"/>
                </a:solidFill>
                <a:latin typeface="Open Sans"/>
              </a:rPr>
              <a:t> and create a “New Project”.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91" y="3805342"/>
            <a:ext cx="3999666" cy="29136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232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6939" y="1658130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26939" y="2144782"/>
            <a:ext cx="980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444444"/>
                </a:solidFill>
                <a:latin typeface="Open Sans"/>
              </a:rPr>
              <a:t>Save the project number created with the project. You’ll have to use it when configuring the Android application.</a:t>
            </a:r>
            <a:endParaRPr lang="en-US" b="0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4664" y="2899369"/>
            <a:ext cx="97280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44444"/>
                </a:solidFill>
                <a:latin typeface="Open Sans"/>
              </a:rPr>
              <a:t>From the </a:t>
            </a:r>
            <a:r>
              <a:rPr lang="en-US" sz="1400" b="1" dirty="0">
                <a:solidFill>
                  <a:srgbClr val="444444"/>
                </a:solidFill>
                <a:latin typeface="Open Sans"/>
              </a:rPr>
              <a:t>API Manager</a:t>
            </a:r>
            <a:r>
              <a:rPr lang="en-US" sz="1400" dirty="0">
                <a:solidFill>
                  <a:srgbClr val="444444"/>
                </a:solidFill>
                <a:latin typeface="Open Sans"/>
              </a:rPr>
              <a:t>, select </a:t>
            </a:r>
            <a:r>
              <a:rPr lang="en-US" sz="1400" b="1" dirty="0">
                <a:solidFill>
                  <a:srgbClr val="444444"/>
                </a:solidFill>
                <a:latin typeface="Open Sans"/>
              </a:rPr>
              <a:t>Project for which you want to enable GCM</a:t>
            </a:r>
            <a:r>
              <a:rPr lang="en-US" sz="1400" dirty="0">
                <a:solidFill>
                  <a:srgbClr val="444444"/>
                </a:solidFill>
                <a:latin typeface="Open Sans"/>
              </a:rPr>
              <a:t> and then click on “Enable API” to enable GCM.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17" y="3304004"/>
            <a:ext cx="6027808" cy="33816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277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6939" y="1658130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26" y="3039465"/>
            <a:ext cx="7486261" cy="3658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6939" y="2564660"/>
            <a:ext cx="980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>
                <a:solidFill>
                  <a:srgbClr val="444444"/>
                </a:solidFill>
                <a:latin typeface="Open Sans"/>
              </a:rPr>
              <a:t>In the Search bar, search for “cloud </a:t>
            </a:r>
            <a:r>
              <a:rPr lang="en-US" sz="1400" dirty="0" err="1">
                <a:solidFill>
                  <a:srgbClr val="444444"/>
                </a:solidFill>
                <a:latin typeface="Open Sans"/>
              </a:rPr>
              <a:t>messag</a:t>
            </a:r>
            <a:r>
              <a:rPr lang="en-US" sz="1400" dirty="0">
                <a:solidFill>
                  <a:srgbClr val="444444"/>
                </a:solidFill>
                <a:latin typeface="Open Sans"/>
              </a:rPr>
              <a:t>”, and then click on “Google Cloud Messaging”</a:t>
            </a:r>
            <a:endParaRPr lang="en-US" sz="1400" b="0" i="0" dirty="0">
              <a:solidFill>
                <a:srgbClr val="444444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3607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6939" y="1658130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674923" y="4218270"/>
            <a:ext cx="3353943" cy="2639730"/>
            <a:chOff x="2702541" y="3936327"/>
            <a:chExt cx="3353943" cy="263973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2541" y="3936327"/>
              <a:ext cx="3353943" cy="263973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2812085" y="5458407"/>
              <a:ext cx="1694064" cy="382555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563215" y="4326548"/>
            <a:ext cx="3464851" cy="2556490"/>
            <a:chOff x="7582879" y="3992996"/>
            <a:chExt cx="3464851" cy="255649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8795" y="3992996"/>
              <a:ext cx="3218935" cy="2526393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7955090" y="5013096"/>
              <a:ext cx="1694064" cy="382555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582879" y="6166931"/>
              <a:ext cx="889016" cy="382555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726939" y="1973041"/>
            <a:ext cx="9973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  <a:latin typeface="Open Sans"/>
              </a:rPr>
              <a:t>Click on </a:t>
            </a:r>
            <a:r>
              <a:rPr lang="en-US" sz="1200" b="1" dirty="0">
                <a:solidFill>
                  <a:srgbClr val="444444"/>
                </a:solidFill>
                <a:latin typeface="Open Sans"/>
              </a:rPr>
              <a:t>Create Credentials,</a:t>
            </a:r>
            <a:r>
              <a:rPr lang="en-US" sz="1200" dirty="0">
                <a:solidFill>
                  <a:srgbClr val="444444"/>
                </a:solidFill>
                <a:latin typeface="Open Sans"/>
              </a:rPr>
              <a:t> and then click on subsequent </a:t>
            </a:r>
            <a:r>
              <a:rPr lang="en-US" sz="1200" dirty="0" err="1">
                <a:solidFill>
                  <a:srgbClr val="444444"/>
                </a:solidFill>
                <a:latin typeface="Open Sans"/>
              </a:rPr>
              <a:t>buttons.and</a:t>
            </a:r>
            <a:r>
              <a:rPr lang="en-US" sz="1200" dirty="0">
                <a:solidFill>
                  <a:srgbClr val="444444"/>
                </a:solidFill>
                <a:latin typeface="Open Sans"/>
              </a:rPr>
              <a:t> make a new server key (do this from the same device that hosts your web server). Save the API key generated, it will be used when the server communicates with Google service.</a:t>
            </a:r>
            <a:endParaRPr lang="en-US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064774" y="2587396"/>
            <a:ext cx="9711549" cy="1503919"/>
            <a:chOff x="438150" y="2319337"/>
            <a:chExt cx="11315700" cy="221932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50" y="2319337"/>
              <a:ext cx="11315700" cy="221932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55290" y="3952000"/>
              <a:ext cx="1524000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049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6939" y="1658130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26938" y="2027462"/>
            <a:ext cx="9924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444444"/>
                </a:solidFill>
                <a:latin typeface="Open Sans"/>
              </a:rPr>
              <a:t>Create a new file ‘</a:t>
            </a:r>
            <a:r>
              <a:rPr lang="en-US" b="1" dirty="0">
                <a:solidFill>
                  <a:srgbClr val="444444"/>
                </a:solidFill>
                <a:latin typeface="Open Sans"/>
              </a:rPr>
              <a:t>sending-push-</a:t>
            </a:r>
            <a:r>
              <a:rPr lang="en-US" b="1" dirty="0" err="1">
                <a:solidFill>
                  <a:srgbClr val="444444"/>
                </a:solidFill>
                <a:latin typeface="Open Sans"/>
              </a:rPr>
              <a:t>notifications.php</a:t>
            </a:r>
            <a:r>
              <a:rPr lang="en-US" dirty="0">
                <a:solidFill>
                  <a:srgbClr val="444444"/>
                </a:solidFill>
                <a:latin typeface="Open Sans"/>
              </a:rPr>
              <a:t>’, with the following code.</a:t>
            </a:r>
            <a:endParaRPr lang="en-US" b="0" i="0" dirty="0">
              <a:solidFill>
                <a:srgbClr val="444444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005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6939" y="1658130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7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9117" y="436088"/>
            <a:ext cx="5779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Notifying Users /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6939" y="1658130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Open Sans"/>
              </a:rPr>
              <a:t>2) Google Cloud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1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0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1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92" name="Freeform: Shape 5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93" name="Freeform: Shape 5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Major Hurdles Conquered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Wrong wiring / connections done between GPIO port &amp; DS1820 temperature sensor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GPIO #4 had to be registered with W1 drivers via /boot/config.txt file.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	(Name of the GPIO pin had to be used, and not the physical GPIO pin number.)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     The timing / sensitivity rotatory rheostats had to be configured to generate little time duration interrupts.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6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u="sng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Setup</a:t>
            </a:r>
          </a:p>
        </p:txBody>
      </p:sp>
    </p:spTree>
    <p:extLst>
      <p:ext uri="{BB962C8B-B14F-4D97-AF65-F5344CB8AC3E}">
        <p14:creationId xmlns:p14="http://schemas.microsoft.com/office/powerpoint/2010/main" val="3218229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Technologies Exploited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Python (GPIO Pin Configuration)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PHP / MySQL (Cloud / Backend)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HTML / CSS (Welcome / Temperature Display Page)</a:t>
            </a:r>
          </a:p>
        </p:txBody>
      </p:sp>
    </p:spTree>
    <p:extLst>
      <p:ext uri="{BB962C8B-B14F-4D97-AF65-F5344CB8AC3E}">
        <p14:creationId xmlns:p14="http://schemas.microsoft.com/office/powerpoint/2010/main" val="57106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Softwares</a:t>
            </a:r>
            <a:endParaRPr kumimoji="0" lang="en-US" sz="4000" b="1" i="0" u="sng" strike="noStrike" kern="1200" cap="none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PHP Storm (Backend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Code)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Android Studio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(Android App)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lang="en-US" sz="2000" baseline="0" dirty="0">
              <a:solidFill>
                <a:prstClr val="white"/>
              </a:solidFill>
              <a:latin typeface="Corbel" panose="020B0503020204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/ vim (Python Scripts on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RaspberryPi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2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Risks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Internet connection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24x7 is needed for proper functioning of the proposed system.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Accuracy of  Temperature sensor to predict temperature can affect working of system. This risk can be mitigated by adding multiple Temperature sensors in series and averaging their value.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 Accuracy of PIR Motion Sensor can affect proper working of the system.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47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Innovation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Room is automatically monitored till its occupied using PIR motion sensor.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Algos running on cloud servers , find out the current weather (summers/ winters) , based on the temperature data collected.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These algos, bring temperature to normal room temperature (25 deg C), by switching on / off relevant appliances (Heater / AC / Fan).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34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-1"/>
          <a:stretch/>
        </p:blipFill>
        <p:spPr>
          <a:xfrm>
            <a:off x="152400" y="3320512"/>
            <a:ext cx="4469087" cy="3190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693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-1"/>
          <a:stretch/>
        </p:blipFill>
        <p:spPr>
          <a:xfrm>
            <a:off x="786882" y="3096577"/>
            <a:ext cx="4469087" cy="3190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06" y="142993"/>
            <a:ext cx="6276975" cy="6143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8638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Arch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2559" y="2091554"/>
            <a:ext cx="2374548" cy="35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r>
              <a:rPr lang="en-US" dirty="0" err="1"/>
              <a:t>DevBoard</a:t>
            </a:r>
            <a:endParaRPr lang="en-US" dirty="0"/>
          </a:p>
          <a:p>
            <a:pPr algn="ctr"/>
            <a:r>
              <a:rPr lang="en-US" sz="1200" dirty="0"/>
              <a:t>(Raspberry Pi)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482317" y="3369848"/>
            <a:ext cx="373225" cy="2164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GPIO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4891" y="3113139"/>
            <a:ext cx="1473657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DS1820</a:t>
            </a:r>
          </a:p>
          <a:p>
            <a:pPr algn="ctr"/>
            <a:r>
              <a:rPr lang="en-US" sz="1100" dirty="0"/>
              <a:t>Temperature Sensor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66694" y="4714757"/>
            <a:ext cx="1352939" cy="43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PIR</a:t>
            </a:r>
          </a:p>
          <a:p>
            <a:pPr algn="ctr"/>
            <a:r>
              <a:rPr lang="en-US" sz="1100" dirty="0"/>
              <a:t>Motion Sensor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855542" y="4476215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49320" y="3904807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24437" y="4169176"/>
            <a:ext cx="475858" cy="9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5875" y="425030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 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8898" y="369869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3.3v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6121" y="3987942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GND</a:t>
            </a:r>
          </a:p>
        </p:txBody>
      </p:sp>
      <p:pic>
        <p:nvPicPr>
          <p:cNvPr id="1032" name="Picture 8" descr="Image result for wifi symbol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82" y="841303"/>
            <a:ext cx="1009396" cy="10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fi symbol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93" y="1653786"/>
            <a:ext cx="345236" cy="34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22"/>
          <p:cNvSpPr/>
          <p:nvPr/>
        </p:nvSpPr>
        <p:spPr>
          <a:xfrm>
            <a:off x="8331133" y="574485"/>
            <a:ext cx="2015412" cy="10793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Services</a:t>
            </a:r>
          </a:p>
          <a:p>
            <a:pPr algn="ctr"/>
            <a:r>
              <a:rPr lang="en-US" sz="1000" dirty="0"/>
              <a:t>(Firebase / PHP)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449" y="2264572"/>
            <a:ext cx="1928326" cy="190422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38" name="Picture 14" descr="Image result for ds1820 transparent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1" y="2818124"/>
            <a:ext cx="1419644" cy="11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r motion sensor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2" y="4452199"/>
            <a:ext cx="962893" cy="9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3849320" y="3613825"/>
            <a:ext cx="365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55432" y="3317503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#4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871088" y="5185476"/>
            <a:ext cx="36576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56674" y="4953871"/>
            <a:ext cx="11705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#22 (Pin 11)</a:t>
            </a:r>
            <a:endParaRPr lang="en-US" dirty="0"/>
          </a:p>
        </p:txBody>
      </p:sp>
      <p:cxnSp>
        <p:nvCxnSpPr>
          <p:cNvPr id="34" name="Connector: Elbow 33"/>
          <p:cNvCxnSpPr/>
          <p:nvPr/>
        </p:nvCxnSpPr>
        <p:spPr>
          <a:xfrm rot="10800000" flipV="1">
            <a:off x="4271360" y="3854657"/>
            <a:ext cx="1164642" cy="50149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nector: Elbow 42"/>
          <p:cNvCxnSpPr/>
          <p:nvPr/>
        </p:nvCxnSpPr>
        <p:spPr>
          <a:xfrm rot="10800000">
            <a:off x="4325178" y="4465748"/>
            <a:ext cx="1422504" cy="779553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nector: Elbow 36"/>
          <p:cNvCxnSpPr/>
          <p:nvPr/>
        </p:nvCxnSpPr>
        <p:spPr>
          <a:xfrm flipV="1">
            <a:off x="4250322" y="3924592"/>
            <a:ext cx="1497360" cy="238323"/>
          </a:xfrm>
          <a:prstGeom prst="bentConnector3">
            <a:avLst>
              <a:gd name="adj1" fmla="val 13575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>
            <a:stCxn id="32" idx="2"/>
          </p:cNvCxnSpPr>
          <p:nvPr/>
        </p:nvCxnSpPr>
        <p:spPr>
          <a:xfrm rot="16200000" flipH="1">
            <a:off x="4833291" y="2946861"/>
            <a:ext cx="119580" cy="1384083"/>
          </a:xfrm>
          <a:prstGeom prst="bentConnector2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/>
          <p:nvPr/>
        </p:nvCxnSpPr>
        <p:spPr>
          <a:xfrm rot="5400000">
            <a:off x="5533447" y="4524090"/>
            <a:ext cx="1096013" cy="395515"/>
          </a:xfrm>
          <a:prstGeom prst="bentConnector3">
            <a:avLst>
              <a:gd name="adj1" fmla="val 1210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endCxn id="1040" idx="2"/>
          </p:cNvCxnSpPr>
          <p:nvPr/>
        </p:nvCxnSpPr>
        <p:spPr>
          <a:xfrm>
            <a:off x="4215080" y="5185476"/>
            <a:ext cx="1598419" cy="229616"/>
          </a:xfrm>
          <a:prstGeom prst="bentConnector4">
            <a:avLst>
              <a:gd name="adj1" fmla="val 34940"/>
              <a:gd name="adj2" fmla="val 199558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xplosion: 14 Points 62"/>
          <p:cNvSpPr/>
          <p:nvPr/>
        </p:nvSpPr>
        <p:spPr>
          <a:xfrm>
            <a:off x="3738471" y="1088962"/>
            <a:ext cx="1593582" cy="59198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Air Interface</a:t>
            </a:r>
          </a:p>
        </p:txBody>
      </p:sp>
      <p:sp>
        <p:nvSpPr>
          <p:cNvPr id="64" name="Arrow: Left-Right 63"/>
          <p:cNvSpPr/>
          <p:nvPr/>
        </p:nvSpPr>
        <p:spPr>
          <a:xfrm>
            <a:off x="6991030" y="1090806"/>
            <a:ext cx="1106150" cy="27283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Arrow: Left-Right 71"/>
          <p:cNvSpPr/>
          <p:nvPr/>
        </p:nvSpPr>
        <p:spPr>
          <a:xfrm rot="2506909">
            <a:off x="10073615" y="1765633"/>
            <a:ext cx="925321" cy="243536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utoShape 18" descr="Image result for database icon image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40492" y="1756385"/>
            <a:ext cx="813659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WiFi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029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nector: Curved 40"/>
          <p:cNvCxnSpPr>
            <a:stCxn id="1038" idx="2"/>
            <a:endCxn id="34" idx="0"/>
          </p:cNvCxnSpPr>
          <p:nvPr/>
        </p:nvCxnSpPr>
        <p:spPr>
          <a:xfrm rot="5400000">
            <a:off x="9526392" y="3003777"/>
            <a:ext cx="2734759" cy="1146804"/>
          </a:xfrm>
          <a:prstGeom prst="curvedConnector3">
            <a:avLst>
              <a:gd name="adj1" fmla="val 38855"/>
            </a:avLst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/>
          <p:cNvCxnSpPr>
            <a:stCxn id="1030" idx="3"/>
            <a:endCxn id="28" idx="2"/>
          </p:cNvCxnSpPr>
          <p:nvPr/>
        </p:nvCxnSpPr>
        <p:spPr>
          <a:xfrm flipV="1">
            <a:off x="7492784" y="1289199"/>
            <a:ext cx="2531502" cy="1936921"/>
          </a:xfrm>
          <a:prstGeom prst="curvedConnector3">
            <a:avLst>
              <a:gd name="adj1" fmla="val 79907"/>
            </a:avLst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37659" y="79859"/>
            <a:ext cx="9637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Work Flow Diagram     (Scenario 1)</a:t>
            </a:r>
          </a:p>
          <a:p>
            <a:pPr algn="ctr"/>
            <a:r>
              <a:rPr lang="en-US" b="1" u="sng" dirty="0"/>
              <a:t>Acquiring &amp; Posting Temperature Data to Cloud Services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1354441" y="2147125"/>
            <a:ext cx="2948474" cy="485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Room is monitored for temperature, till the time it is occupied.</a:t>
            </a:r>
          </a:p>
        </p:txBody>
      </p:sp>
      <p:pic>
        <p:nvPicPr>
          <p:cNvPr id="1026" name="Picture 2" descr="Image result for man moving cartoon +  transparent +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50" y="770467"/>
            <a:ext cx="1307328" cy="125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892" y="1271693"/>
            <a:ext cx="796859" cy="65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428564" y="953728"/>
            <a:ext cx="993058" cy="128802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raspberry pi + cartoon +  transparent +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00" y="2608454"/>
            <a:ext cx="2602884" cy="1235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/>
          <p:cNvCxnSpPr>
            <a:stCxn id="1028" idx="3"/>
            <a:endCxn id="1030" idx="0"/>
          </p:cNvCxnSpPr>
          <p:nvPr/>
        </p:nvCxnSpPr>
        <p:spPr>
          <a:xfrm>
            <a:off x="4532751" y="1597741"/>
            <a:ext cx="1658591" cy="101071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386079" y="1671501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32" name="Picture 8" descr="Image result for temperature sensor+ cartoon +  transparent +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70" y="1057073"/>
            <a:ext cx="678921" cy="67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Curved 15"/>
          <p:cNvCxnSpPr>
            <a:stCxn id="1032" idx="2"/>
            <a:endCxn id="1030" idx="0"/>
          </p:cNvCxnSpPr>
          <p:nvPr/>
        </p:nvCxnSpPr>
        <p:spPr>
          <a:xfrm rot="5400000">
            <a:off x="6351507" y="1575830"/>
            <a:ext cx="872460" cy="1192789"/>
          </a:xfrm>
          <a:prstGeom prst="curved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81950" y="1923788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108366" y="3344724"/>
            <a:ext cx="4194549" cy="3390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sz="1400" dirty="0"/>
              <a:t>PIR Motion Sensor , detects movement in room and interrupts </a:t>
            </a:r>
            <a:r>
              <a:rPr lang="en-US" sz="1400" dirty="0" err="1"/>
              <a:t>Rpi</a:t>
            </a:r>
            <a:r>
              <a:rPr lang="en-US" sz="1400" dirty="0"/>
              <a:t>.</a:t>
            </a:r>
          </a:p>
          <a:p>
            <a:pPr marL="342900" indent="-342900">
              <a:buAutoNum type="arabicParenR"/>
            </a:pPr>
            <a:r>
              <a:rPr lang="en-US" sz="1400" dirty="0" err="1"/>
              <a:t>Rpi</a:t>
            </a:r>
            <a:r>
              <a:rPr lang="en-US" sz="1400" dirty="0"/>
              <a:t> checks current room temperature via Temp Sensor (DS18b20 – 1W Interface)</a:t>
            </a:r>
          </a:p>
          <a:p>
            <a:pPr marL="342900" indent="-342900">
              <a:buAutoNum type="arabicParenR"/>
            </a:pPr>
            <a:r>
              <a:rPr lang="en-US" sz="1400" dirty="0"/>
              <a:t>Temperature data is posted and processed at cloud (PHP / </a:t>
            </a:r>
            <a:r>
              <a:rPr lang="en-US" sz="1400" dirty="0" err="1"/>
              <a:t>NodeJS</a:t>
            </a:r>
            <a:r>
              <a:rPr lang="en-US" sz="1400" dirty="0"/>
              <a:t>)</a:t>
            </a:r>
          </a:p>
          <a:p>
            <a:pPr marL="342900" indent="-342900">
              <a:buAutoNum type="arabicParenR"/>
            </a:pPr>
            <a:r>
              <a:rPr lang="en-US" sz="1400" dirty="0"/>
              <a:t>Data is pushed to ESP8266 over cloud , which then controls the local appliances (AC / Heater) to maintain preset room temperature.</a:t>
            </a:r>
          </a:p>
          <a:p>
            <a:pPr marL="342900" indent="-342900">
              <a:buAutoNum type="arabicParenR"/>
            </a:pPr>
            <a:r>
              <a:rPr lang="en-US" sz="1400" dirty="0"/>
              <a:t>Switch On / Off the Appliance via Relay Module </a:t>
            </a:r>
            <a:r>
              <a:rPr lang="en-US" sz="1400" dirty="0" err="1"/>
              <a:t>ie</a:t>
            </a:r>
            <a:r>
              <a:rPr lang="en-US" sz="1400" dirty="0"/>
              <a:t>. Controlled by ESP8266 </a:t>
            </a:r>
            <a:r>
              <a:rPr lang="en-US" sz="1400" dirty="0" err="1"/>
              <a:t>WiFi</a:t>
            </a:r>
            <a:r>
              <a:rPr lang="en-US" sz="1400" dirty="0"/>
              <a:t> sub-system</a:t>
            </a:r>
          </a:p>
        </p:txBody>
      </p:sp>
      <p:sp>
        <p:nvSpPr>
          <p:cNvPr id="22" name="AutoShape 12" descr="Image result for web server + cartoon +  transparent + background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0021328" y="700755"/>
            <a:ext cx="1971703" cy="1509045"/>
            <a:chOff x="10021328" y="700755"/>
            <a:chExt cx="1971703" cy="1509045"/>
          </a:xfrm>
        </p:grpSpPr>
        <p:grpSp>
          <p:nvGrpSpPr>
            <p:cNvPr id="23" name="Group 22"/>
            <p:cNvGrpSpPr/>
            <p:nvPr/>
          </p:nvGrpSpPr>
          <p:grpSpPr>
            <a:xfrm>
              <a:off x="10021328" y="838312"/>
              <a:ext cx="1971703" cy="1371488"/>
              <a:chOff x="9527207" y="1326594"/>
              <a:chExt cx="1971703" cy="1371488"/>
            </a:xfrm>
          </p:grpSpPr>
          <p:sp>
            <p:nvSpPr>
              <p:cNvPr id="20" name="Cloud 19"/>
              <p:cNvSpPr/>
              <p:nvPr/>
            </p:nvSpPr>
            <p:spPr>
              <a:xfrm>
                <a:off x="9773265" y="1818968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loud 26"/>
              <p:cNvSpPr/>
              <p:nvPr/>
            </p:nvSpPr>
            <p:spPr>
              <a:xfrm>
                <a:off x="10188363" y="1326594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loud 27"/>
              <p:cNvSpPr/>
              <p:nvPr/>
            </p:nvSpPr>
            <p:spPr>
              <a:xfrm>
                <a:off x="9527207" y="1382738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8" name="Picture 14" descr="Home Server icon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7193" y="1646365"/>
                <a:ext cx="1051717" cy="1051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Rectangle: Rounded Corners 32"/>
            <p:cNvSpPr/>
            <p:nvPr/>
          </p:nvSpPr>
          <p:spPr>
            <a:xfrm>
              <a:off x="10233521" y="700755"/>
              <a:ext cx="1314542" cy="4981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Cloud Services</a:t>
              </a:r>
            </a:p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(Web+ DB Server)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40" name="Picture 16" descr="Image result for world wide web + cartoon +  transparent +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38" y="2147125"/>
            <a:ext cx="1635311" cy="15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>
          <a:xfrm>
            <a:off x="9372137" y="1653340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211663" y="2512579"/>
            <a:ext cx="1895369" cy="958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Algos running on cloud determine the weather conditions, and operate AC  / Heater / Other appliances</a:t>
            </a:r>
          </a:p>
        </p:txBody>
      </p:sp>
      <p:sp>
        <p:nvSpPr>
          <p:cNvPr id="48" name="Oval 47"/>
          <p:cNvSpPr/>
          <p:nvPr/>
        </p:nvSpPr>
        <p:spPr>
          <a:xfrm>
            <a:off x="10260851" y="3773956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121832" y="4944559"/>
            <a:ext cx="1798992" cy="1317590"/>
            <a:chOff x="8945258" y="5035937"/>
            <a:chExt cx="1798992" cy="1317590"/>
          </a:xfrm>
        </p:grpSpPr>
        <p:grpSp>
          <p:nvGrpSpPr>
            <p:cNvPr id="36" name="Group 35"/>
            <p:cNvGrpSpPr/>
            <p:nvPr/>
          </p:nvGrpSpPr>
          <p:grpSpPr>
            <a:xfrm>
              <a:off x="8945258" y="5035937"/>
              <a:ext cx="1798992" cy="1317590"/>
              <a:chOff x="6882892" y="4760579"/>
              <a:chExt cx="1798992" cy="1317590"/>
            </a:xfrm>
            <a:effectLst>
              <a:outerShdw blurRad="63500" sx="102000" sy="102000" algn="ctr" rotWithShape="0">
                <a:prstClr val="black"/>
              </a:outerShdw>
            </a:effectLst>
          </p:grpSpPr>
          <p:pic>
            <p:nvPicPr>
              <p:cNvPr id="1042" name="Picture 18" descr="Image result for esp8266 + cartoon +  transparent + backgroun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2892" y="4774724"/>
                <a:ext cx="1738811" cy="1303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480973" y="4760579"/>
                <a:ext cx="120091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ESP8266 </a:t>
                </a:r>
                <a:r>
                  <a:rPr lang="en-US" sz="1050" b="1" dirty="0" err="1"/>
                  <a:t>Wifi</a:t>
                </a:r>
                <a:r>
                  <a:rPr lang="en-US" sz="1050" b="1" dirty="0"/>
                  <a:t> </a:t>
                </a:r>
                <a:r>
                  <a:rPr lang="en-US" sz="1050" b="1" dirty="0" err="1"/>
                  <a:t>IoT</a:t>
                </a:r>
                <a:endParaRPr lang="en-US" sz="1050" b="1" dirty="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8948081" y="6091932"/>
              <a:ext cx="1734403" cy="2539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ESP8266   GPIO Pins</a:t>
              </a:r>
            </a:p>
          </p:txBody>
        </p:sp>
      </p:grpSp>
      <p:pic>
        <p:nvPicPr>
          <p:cNvPr id="1044" name="Picture 20" descr="REES52 Optocoupler 4 Channel 5V Relay Module Relay Control for Arduino DSP AVR PIC AR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86" y="5576065"/>
            <a:ext cx="1399610" cy="110289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/>
          <p:cNvCxnSpPr>
            <a:stCxn id="49" idx="1"/>
            <a:endCxn id="1044" idx="3"/>
          </p:cNvCxnSpPr>
          <p:nvPr/>
        </p:nvCxnSpPr>
        <p:spPr>
          <a:xfrm flipH="1">
            <a:off x="8423396" y="6127512"/>
            <a:ext cx="701259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Image result for air conditioner  +  transparent + backgroun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36" y="3843785"/>
            <a:ext cx="1908226" cy="190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Connector: Curved 58"/>
          <p:cNvCxnSpPr>
            <a:stCxn id="1044" idx="0"/>
            <a:endCxn id="1046" idx="3"/>
          </p:cNvCxnSpPr>
          <p:nvPr/>
        </p:nvCxnSpPr>
        <p:spPr>
          <a:xfrm rot="16200000" flipV="1">
            <a:off x="6757094" y="4609567"/>
            <a:ext cx="778167" cy="1154829"/>
          </a:xfrm>
          <a:prstGeom prst="curvedConnector2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Image result for heater +  transparent + backgroun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38" y="5388698"/>
            <a:ext cx="1269752" cy="12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/>
          <p:cNvCxnSpPr>
            <a:stCxn id="1050" idx="3"/>
          </p:cNvCxnSpPr>
          <p:nvPr/>
        </p:nvCxnSpPr>
        <p:spPr>
          <a:xfrm flipH="1">
            <a:off x="6016896" y="6023574"/>
            <a:ext cx="10794" cy="6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/>
          <p:cNvCxnSpPr>
            <a:stCxn id="1044" idx="1"/>
          </p:cNvCxnSpPr>
          <p:nvPr/>
        </p:nvCxnSpPr>
        <p:spPr>
          <a:xfrm rot="10800000">
            <a:off x="6037262" y="6079834"/>
            <a:ext cx="986525" cy="47678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4927762" y="4508424"/>
            <a:ext cx="137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Cooling Appliance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91061" y="6427100"/>
            <a:ext cx="1397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Heating Appliance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68886" y="960924"/>
            <a:ext cx="1560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Temperature Sensor </a:t>
            </a:r>
          </a:p>
          <a:p>
            <a:pPr algn="ctr"/>
            <a:r>
              <a:rPr lang="en-US" sz="1200" b="1" dirty="0"/>
              <a:t>DS18b20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29191" y="1026590"/>
            <a:ext cx="1410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PIR Motion Sensor</a:t>
            </a:r>
          </a:p>
        </p:txBody>
      </p:sp>
    </p:spTree>
    <p:extLst>
      <p:ext uri="{BB962C8B-B14F-4D97-AF65-F5344CB8AC3E}">
        <p14:creationId xmlns:p14="http://schemas.microsoft.com/office/powerpoint/2010/main" val="171335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nector: Curved 28"/>
          <p:cNvCxnSpPr>
            <a:stCxn id="1030" idx="3"/>
            <a:endCxn id="28" idx="2"/>
          </p:cNvCxnSpPr>
          <p:nvPr/>
        </p:nvCxnSpPr>
        <p:spPr>
          <a:xfrm>
            <a:off x="7492784" y="3226120"/>
            <a:ext cx="2610159" cy="791324"/>
          </a:xfrm>
          <a:prstGeom prst="curvedConnector3">
            <a:avLst>
              <a:gd name="adj1" fmla="val 50000"/>
            </a:avLst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/>
          <p:cNvSpPr/>
          <p:nvPr/>
        </p:nvSpPr>
        <p:spPr>
          <a:xfrm>
            <a:off x="1354441" y="2147125"/>
            <a:ext cx="2948474" cy="485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Room is monitored for temperature, till the time it is occupied.</a:t>
            </a:r>
          </a:p>
        </p:txBody>
      </p:sp>
      <p:pic>
        <p:nvPicPr>
          <p:cNvPr id="1026" name="Picture 2" descr="Image result for man moving cartoon +  transparent +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50" y="770467"/>
            <a:ext cx="1307328" cy="125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892" y="1271693"/>
            <a:ext cx="796859" cy="65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428564" y="953728"/>
            <a:ext cx="993058" cy="128802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raspberry pi + cartoon +  transparent +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00" y="2608454"/>
            <a:ext cx="2602884" cy="1235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/>
          <p:cNvCxnSpPr>
            <a:stCxn id="1028" idx="3"/>
            <a:endCxn id="1030" idx="0"/>
          </p:cNvCxnSpPr>
          <p:nvPr/>
        </p:nvCxnSpPr>
        <p:spPr>
          <a:xfrm>
            <a:off x="4532751" y="1597741"/>
            <a:ext cx="1658591" cy="101071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386079" y="1671501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32" name="Picture 8" descr="Image result for temperature sensor+ cartoon +  transparent +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70" y="1057073"/>
            <a:ext cx="678921" cy="67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Curved 15"/>
          <p:cNvCxnSpPr>
            <a:stCxn id="1032" idx="2"/>
            <a:endCxn id="1030" idx="0"/>
          </p:cNvCxnSpPr>
          <p:nvPr/>
        </p:nvCxnSpPr>
        <p:spPr>
          <a:xfrm rot="5400000">
            <a:off x="6351507" y="1575830"/>
            <a:ext cx="872460" cy="1192789"/>
          </a:xfrm>
          <a:prstGeom prst="curved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81950" y="1923788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108366" y="3344724"/>
            <a:ext cx="4194549" cy="3390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sz="1400" dirty="0"/>
              <a:t>PIR Motion Sensor , detects movement in room and interrupts </a:t>
            </a:r>
            <a:r>
              <a:rPr lang="en-US" sz="1400" dirty="0" err="1"/>
              <a:t>Rpi</a:t>
            </a:r>
            <a:r>
              <a:rPr lang="en-US" sz="1400" dirty="0"/>
              <a:t>.</a:t>
            </a:r>
          </a:p>
          <a:p>
            <a:pPr marL="342900" indent="-342900">
              <a:buAutoNum type="arabicParenR"/>
            </a:pPr>
            <a:r>
              <a:rPr lang="en-US" sz="1400" dirty="0" err="1"/>
              <a:t>Rpi</a:t>
            </a:r>
            <a:r>
              <a:rPr lang="en-US" sz="1400" dirty="0"/>
              <a:t> checks current room temperature via Temp Sensor (DS18b20 – 1W Interface)</a:t>
            </a:r>
          </a:p>
          <a:p>
            <a:pPr marL="342900" indent="-342900">
              <a:buAutoNum type="arabicParenR"/>
            </a:pPr>
            <a:r>
              <a:rPr lang="en-US" sz="1400" dirty="0"/>
              <a:t>Temperature data is posted and processed at cloud (PHP / </a:t>
            </a:r>
            <a:r>
              <a:rPr lang="en-US" sz="1400" dirty="0" err="1"/>
              <a:t>NodeJS</a:t>
            </a:r>
            <a:r>
              <a:rPr lang="en-US" sz="1400" dirty="0"/>
              <a:t>)</a:t>
            </a:r>
          </a:p>
          <a:p>
            <a:pPr marL="342900" indent="-342900">
              <a:buAutoNum type="arabicParenR"/>
            </a:pPr>
            <a:r>
              <a:rPr lang="en-US" sz="1400" dirty="0"/>
              <a:t>Mobile Devices are updated via “RSS Feed” , “GCM (Google Cloud Messaging)”</a:t>
            </a:r>
          </a:p>
          <a:p>
            <a:pPr marL="342900" indent="-342900">
              <a:buAutoNum type="arabicParenR"/>
            </a:pPr>
            <a:r>
              <a:rPr lang="en-US" sz="1400" dirty="0"/>
              <a:t>Laptop &amp; Desktops are updated via “RSS Feed”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099985" y="3429000"/>
            <a:ext cx="1971703" cy="1509045"/>
            <a:chOff x="10021328" y="700755"/>
            <a:chExt cx="1971703" cy="1509045"/>
          </a:xfrm>
        </p:grpSpPr>
        <p:grpSp>
          <p:nvGrpSpPr>
            <p:cNvPr id="23" name="Group 22"/>
            <p:cNvGrpSpPr/>
            <p:nvPr/>
          </p:nvGrpSpPr>
          <p:grpSpPr>
            <a:xfrm>
              <a:off x="10021328" y="838312"/>
              <a:ext cx="1971703" cy="1371488"/>
              <a:chOff x="9527207" y="1326594"/>
              <a:chExt cx="1971703" cy="1371488"/>
            </a:xfrm>
          </p:grpSpPr>
          <p:sp>
            <p:nvSpPr>
              <p:cNvPr id="20" name="Cloud 19"/>
              <p:cNvSpPr/>
              <p:nvPr/>
            </p:nvSpPr>
            <p:spPr>
              <a:xfrm>
                <a:off x="9773265" y="1818968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loud 26"/>
              <p:cNvSpPr/>
              <p:nvPr/>
            </p:nvSpPr>
            <p:spPr>
              <a:xfrm>
                <a:off x="10188363" y="1326594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loud 27"/>
              <p:cNvSpPr/>
              <p:nvPr/>
            </p:nvSpPr>
            <p:spPr>
              <a:xfrm>
                <a:off x="9527207" y="1382738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8" name="Picture 14" descr="Home Server icon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7193" y="1646365"/>
                <a:ext cx="1051717" cy="1051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Rectangle: Rounded Corners 32"/>
            <p:cNvSpPr/>
            <p:nvPr/>
          </p:nvSpPr>
          <p:spPr>
            <a:xfrm>
              <a:off x="10233521" y="700755"/>
              <a:ext cx="1314542" cy="4981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Cloud Services</a:t>
              </a:r>
            </a:p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(Web+ DB Server)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40" name="Picture 16" descr="Image result for world wide web + cartoon +  transparent +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178" y="2325944"/>
            <a:ext cx="1635311" cy="15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>
          <a:xfrm>
            <a:off x="9284102" y="3714157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27002" y="39593"/>
            <a:ext cx="507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Work Flow Diagram    (Scenario 2)</a:t>
            </a:r>
          </a:p>
          <a:p>
            <a:pPr algn="ctr"/>
            <a:r>
              <a:rPr lang="en-US" b="1" u="sng" dirty="0"/>
              <a:t>Notifying User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62651" y="950639"/>
            <a:ext cx="1560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Temperature Sensor </a:t>
            </a:r>
          </a:p>
          <a:p>
            <a:pPr algn="ctr"/>
            <a:r>
              <a:rPr lang="en-US" sz="1200" b="1" dirty="0"/>
              <a:t>DS18b20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29191" y="1026590"/>
            <a:ext cx="1410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PIR Motion Sensor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14693" y="5507570"/>
            <a:ext cx="633858" cy="1073187"/>
            <a:chOff x="5833191" y="3961300"/>
            <a:chExt cx="1384093" cy="2343412"/>
          </a:xfrm>
        </p:grpSpPr>
        <p:pic>
          <p:nvPicPr>
            <p:cNvPr id="2052" name="Picture 4" descr="Image result for android mobile phone + cartoon +  transparent + backgroun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3191" y="3961300"/>
              <a:ext cx="1384093" cy="234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Image result for android mobile phone + cartoon +  transparent + backgroun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48" y="4883709"/>
              <a:ext cx="450178" cy="450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Connector: Elbow 7"/>
          <p:cNvCxnSpPr>
            <a:stCxn id="20" idx="1"/>
            <a:endCxn id="2052" idx="0"/>
          </p:cNvCxnSpPr>
          <p:nvPr/>
        </p:nvCxnSpPr>
        <p:spPr>
          <a:xfrm rot="5400000">
            <a:off x="10097268" y="4781930"/>
            <a:ext cx="659994" cy="791286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mage result for laptop + cartoon +  transparent + backgroun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99" y="5200810"/>
            <a:ext cx="1664534" cy="16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/>
          <p:cNvSpPr/>
          <p:nvPr/>
        </p:nvSpPr>
        <p:spPr>
          <a:xfrm>
            <a:off x="10090596" y="6192196"/>
            <a:ext cx="1455233" cy="47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RSS Feed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GCM</a:t>
            </a:r>
          </a:p>
        </p:txBody>
      </p:sp>
      <p:cxnSp>
        <p:nvCxnSpPr>
          <p:cNvPr id="54" name="Connector: Elbow 53"/>
          <p:cNvCxnSpPr>
            <a:stCxn id="20" idx="2"/>
            <a:endCxn id="2054" idx="0"/>
          </p:cNvCxnSpPr>
          <p:nvPr/>
        </p:nvCxnSpPr>
        <p:spPr>
          <a:xfrm rot="10800000" flipV="1">
            <a:off x="7788567" y="4453674"/>
            <a:ext cx="2560435" cy="747136"/>
          </a:xfrm>
          <a:prstGeom prst="bentConnector2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5869245" y="5715755"/>
            <a:ext cx="1455233" cy="47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RSS Feed</a:t>
            </a:r>
          </a:p>
        </p:txBody>
      </p:sp>
      <p:sp>
        <p:nvSpPr>
          <p:cNvPr id="58" name="Oval 57"/>
          <p:cNvSpPr/>
          <p:nvPr/>
        </p:nvSpPr>
        <p:spPr>
          <a:xfrm>
            <a:off x="10225725" y="4998261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0" name="Oval 59"/>
          <p:cNvSpPr/>
          <p:nvPr/>
        </p:nvSpPr>
        <p:spPr>
          <a:xfrm>
            <a:off x="8707075" y="4278903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97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IR motion sensor transparent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571625"/>
            <a:ext cx="49339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04607" y="540774"/>
            <a:ext cx="338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PIR Motion Sensor Explained</a:t>
            </a:r>
          </a:p>
        </p:txBody>
      </p:sp>
    </p:spTree>
    <p:extLst>
      <p:ext uri="{BB962C8B-B14F-4D97-AF65-F5344CB8AC3E}">
        <p14:creationId xmlns:p14="http://schemas.microsoft.com/office/powerpoint/2010/main" val="926650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5330</TotalTime>
  <Words>925</Words>
  <Application>Microsoft Office PowerPoint</Application>
  <PresentationFormat>Widescreen</PresentationFormat>
  <Paragraphs>162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Corbel</vt:lpstr>
      <vt:lpstr>Open Sans</vt:lpstr>
      <vt:lpstr>Parallax</vt:lpstr>
      <vt:lpstr>IoT Unleashed Temperature Monitor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Unleashed Temperature Monitor </dc:title>
  <dc:creator>Gupta Sudhanshu-nxf29631</dc:creator>
  <cp:lastModifiedBy>Gupta Sudhanshu-nxf29631</cp:lastModifiedBy>
  <cp:revision>86</cp:revision>
  <dcterms:created xsi:type="dcterms:W3CDTF">2017-05-12T07:17:52Z</dcterms:created>
  <dcterms:modified xsi:type="dcterms:W3CDTF">2017-05-30T03:22:15Z</dcterms:modified>
</cp:coreProperties>
</file>